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72" r:id="rId4"/>
    <p:sldId id="276" r:id="rId5"/>
    <p:sldId id="265" r:id="rId6"/>
    <p:sldId id="277" r:id="rId7"/>
    <p:sldId id="260" r:id="rId8"/>
    <p:sldId id="257" r:id="rId9"/>
    <p:sldId id="258" r:id="rId10"/>
    <p:sldId id="259" r:id="rId11"/>
    <p:sldId id="269" r:id="rId12"/>
    <p:sldId id="270" r:id="rId13"/>
    <p:sldId id="271" r:id="rId14"/>
    <p:sldId id="263" r:id="rId15"/>
    <p:sldId id="264" r:id="rId16"/>
    <p:sldId id="262" r:id="rId17"/>
    <p:sldId id="275" r:id="rId18"/>
    <p:sldId id="261" r:id="rId19"/>
    <p:sldId id="266" r:id="rId20"/>
    <p:sldId id="267" r:id="rId21"/>
    <p:sldId id="268" r:id="rId22"/>
    <p:sldId id="273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580" y="-11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271C1-7778-4887-8D04-3C46A590C096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D6CE8-D0CB-4312-AFCE-0A000C13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6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88F1EF-0745-4B03-A7D4-7231B2A85B61}" type="slidenum">
              <a:rPr lang="en-US"/>
              <a:pPr/>
              <a:t>8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4A9DD7-41F8-4257-933F-F5957ED5FB15}" type="slidenum">
              <a:rPr lang="en-US"/>
              <a:pPr/>
              <a:t>9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currently the No.</a:t>
            </a:r>
            <a:r>
              <a:rPr lang="en-US" baseline="0" dirty="0" smtClean="0"/>
              <a:t> 3 search item returned on Google under “cancer survival rates”.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D6CE8-D0CB-4312-AFCE-0A000C137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quite possible to turn this into a series of disastrous</a:t>
            </a:r>
            <a:r>
              <a:rPr lang="en-US" baseline="0" dirty="0" smtClean="0"/>
              <a:t> plots.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D6CE8-D0CB-4312-AFCE-0A000C137B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1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Originated as an</a:t>
            </a:r>
            <a:r>
              <a:rPr lang="en-US" baseline="0" dirty="0" smtClean="0"/>
              <a:t> April 1 joke blog in the voice of an older scientist.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D6CE8-D0CB-4312-AFCE-0A000C137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Size proportional to absolute counts</a:t>
            </a:r>
            <a:r>
              <a:rPr lang="en-US" baseline="0" dirty="0" smtClean="0"/>
              <a:t> of canceled flights, colors proportional to the proportions of flights canceled.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D6CE8-D0CB-4312-AFCE-0A000C137B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0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denote cells that are significantly different from a regression of numbers of flights vs. percent of canceled flights.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D6CE8-D0CB-4312-AFCE-0A000C137B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5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3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1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3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3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D1FD9-6F95-4CF4-AD8A-6D8B787DE0C5}" type="datetimeFigureOut">
              <a:rPr lang="en-US" smtClean="0"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82AEC-3A7C-4A61-9A78-383E551C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8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6: </a:t>
            </a:r>
            <a:r>
              <a:rPr lang="en-US" dirty="0" smtClean="0"/>
              <a:t>tables, text annotations, mathematical expressions, legends, custom axes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5975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Trevor A. Branch</a:t>
            </a:r>
          </a:p>
          <a:p>
            <a:r>
              <a:rPr lang="en-US" smtClean="0"/>
              <a:t>tbranch@uw.edu</a:t>
            </a:r>
          </a:p>
          <a:p>
            <a:r>
              <a:rPr lang="en-US" smtClean="0"/>
              <a:t>Beautiful graphics in R, FISH507H</a:t>
            </a:r>
          </a:p>
          <a:p>
            <a:r>
              <a:rPr lang="en-US" smtClean="0"/>
              <a:t>SAFS, University of Washington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6"/>
          <p:cNvSpPr txBox="1">
            <a:spLocks noChangeArrowheads="1"/>
          </p:cNvSpPr>
          <p:nvPr/>
        </p:nvSpPr>
        <p:spPr bwMode="auto">
          <a:xfrm>
            <a:off x="5425893" y="302567"/>
            <a:ext cx="284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 err="1">
                <a:latin typeface="+mj-lt"/>
              </a:rPr>
              <a:t>Tufte</a:t>
            </a:r>
            <a:r>
              <a:rPr lang="en-US" sz="3600" dirty="0">
                <a:latin typeface="+mj-lt"/>
              </a:rPr>
              <a:t> redesign</a:t>
            </a:r>
          </a:p>
        </p:txBody>
      </p:sp>
      <p:sp>
        <p:nvSpPr>
          <p:cNvPr id="7171" name="Text Box 7"/>
          <p:cNvSpPr txBox="1">
            <a:spLocks noChangeArrowheads="1"/>
          </p:cNvSpPr>
          <p:nvPr/>
        </p:nvSpPr>
        <p:spPr bwMode="auto">
          <a:xfrm>
            <a:off x="1032156" y="302567"/>
            <a:ext cx="3012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>
                <a:latin typeface="+mj-lt"/>
              </a:rPr>
              <a:t>Brenner </a:t>
            </a:r>
            <a:r>
              <a:rPr lang="en-US" sz="3600" dirty="0" smtClean="0">
                <a:latin typeface="+mj-lt"/>
              </a:rPr>
              <a:t>(2002)</a:t>
            </a:r>
            <a:endParaRPr lang="en-US" sz="3600" dirty="0">
              <a:latin typeface="+mj-lt"/>
            </a:endParaRPr>
          </a:p>
        </p:txBody>
      </p:sp>
      <p:pic>
        <p:nvPicPr>
          <p:cNvPr id="717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57"/>
          <a:stretch>
            <a:fillRect/>
          </a:stretch>
        </p:blipFill>
        <p:spPr bwMode="auto">
          <a:xfrm>
            <a:off x="373942" y="1057661"/>
            <a:ext cx="4329113" cy="492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17876" y="6172200"/>
            <a:ext cx="2829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Brenner (2002) The Lancet 360:1131-1135</a:t>
            </a:r>
          </a:p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(2006)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Beautiful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evidence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p. 174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C:\Users\Trevor Branch\Documents\FISH507 R graphics\Lecture 7 tables math axes\Background\Tufte cancer survival rat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29" y="862012"/>
            <a:ext cx="4145230" cy="52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revor Branch\Documents\FISH507 R graphics\Lecture 7 tables math axes\Original scans\CancerSurvivalp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47" y="119349"/>
            <a:ext cx="5415115" cy="59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49414" y="6400800"/>
            <a:ext cx="259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(2006)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Beautiful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evidence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p. 175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Gelman</a:t>
            </a:r>
            <a:r>
              <a:rPr lang="en-US" sz="3600" dirty="0" smtClean="0"/>
              <a:t> (2011)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“</a:t>
            </a:r>
            <a:r>
              <a:rPr lang="en-US" sz="2000" dirty="0"/>
              <a:t>Graphs are gimmicks, substituting fancy displays for careful analysis and rigorous reasoning</a:t>
            </a:r>
            <a:r>
              <a:rPr lang="en-US" sz="2000" dirty="0" smtClean="0"/>
              <a:t>. It </a:t>
            </a:r>
            <a:r>
              <a:rPr lang="en-US" sz="2000" dirty="0"/>
              <a:t>is basically a trade-off: the snazzier your display, the more you can get away </a:t>
            </a:r>
            <a:r>
              <a:rPr lang="en-US" sz="2000" dirty="0" smtClean="0"/>
              <a:t>with a </a:t>
            </a:r>
            <a:r>
              <a:rPr lang="en-US" sz="2000" dirty="0"/>
              <a:t>crappy underlying analysis. Conversely, a good analysis does not need a fancy graph </a:t>
            </a:r>
            <a:r>
              <a:rPr lang="en-US" sz="2000" dirty="0" smtClean="0"/>
              <a:t>to sell </a:t>
            </a:r>
            <a:r>
              <a:rPr lang="en-US" sz="2000" dirty="0"/>
              <a:t>itself. The best quantitative research has an underlying clarity and a substantive </a:t>
            </a:r>
            <a:r>
              <a:rPr lang="en-US" sz="2000" dirty="0" smtClean="0"/>
              <a:t>importance whose </a:t>
            </a:r>
            <a:r>
              <a:rPr lang="en-US" sz="2000" dirty="0"/>
              <a:t>results are best presented in a sober, serious tabular display. And the </a:t>
            </a:r>
            <a:r>
              <a:rPr lang="en-US" sz="2000" dirty="0" smtClean="0"/>
              <a:t>best quantitative </a:t>
            </a:r>
            <a:r>
              <a:rPr lang="en-US" sz="2000" dirty="0"/>
              <a:t>researchers trust their peers enough to present their estimates and </a:t>
            </a:r>
            <a:r>
              <a:rPr lang="en-US" sz="2000" dirty="0" smtClean="0"/>
              <a:t>standard errors </a:t>
            </a:r>
            <a:r>
              <a:rPr lang="en-US" sz="2000" dirty="0"/>
              <a:t>directly, with no tricks, for all to see and evaluate</a:t>
            </a:r>
            <a:r>
              <a:rPr lang="en-US" sz="2000" dirty="0" smtClean="0"/>
              <a:t>. </a:t>
            </a:r>
            <a:r>
              <a:rPr lang="en-US" sz="2000" dirty="0"/>
              <a:t>Let us leave the dot plots, </a:t>
            </a:r>
            <a:r>
              <a:rPr lang="en-US" sz="2000" dirty="0" smtClean="0"/>
              <a:t>pie charts</a:t>
            </a:r>
            <a:r>
              <a:rPr lang="en-US" sz="2000" dirty="0"/>
              <a:t>, moving zip charts, and all the rest to the folks in the marketing department and </a:t>
            </a:r>
            <a:r>
              <a:rPr lang="en-US" sz="2000" dirty="0" smtClean="0"/>
              <a:t>the art </a:t>
            </a:r>
            <a:r>
              <a:rPr lang="en-US" sz="2000" dirty="0"/>
              <a:t>directors of </a:t>
            </a:r>
            <a:r>
              <a:rPr lang="en-US" sz="2000" i="1" dirty="0"/>
              <a:t>Newsweek </a:t>
            </a:r>
            <a:r>
              <a:rPr lang="en-US" sz="2000" dirty="0"/>
              <a:t>and </a:t>
            </a:r>
            <a:r>
              <a:rPr lang="en-US" sz="2000" i="1" dirty="0"/>
              <a:t>USA Today</a:t>
            </a:r>
            <a:r>
              <a:rPr lang="en-US" sz="2000" dirty="0"/>
              <a:t>. As scientists we are doing actual research </a:t>
            </a:r>
            <a:r>
              <a:rPr lang="en-US" sz="2000" dirty="0" smtClean="0"/>
              <a:t>and we </a:t>
            </a:r>
            <a:r>
              <a:rPr lang="en-US" sz="2000" dirty="0"/>
              <a:t>want to see, and present, the hard numbers.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89659" y="6400800"/>
            <a:ext cx="485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Gelman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(2011) Journal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of Computational and Graphical Statistics 20(1):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3-7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9216" y="6400800"/>
            <a:ext cx="55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Friendly &amp; Kwan (2011) Journal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of Computational and Graphical Statistics 20(1):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18-27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2" y="1447800"/>
            <a:ext cx="9031873" cy="403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1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90647" y="6400800"/>
            <a:ext cx="475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Wills (2011) Journal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of Computational and Graphical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Statistics 20:28-35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6" y="656772"/>
            <a:ext cx="6061154" cy="559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54000" y="152400"/>
            <a:ext cx="8305799" cy="47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+mj-lt"/>
              </a:rPr>
              <a:t>Proportion of flights canceled by day of the year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17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54000" y="152400"/>
            <a:ext cx="8305799" cy="47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+mj-lt"/>
              </a:rPr>
              <a:t>Proportion of flights canceled by day of the year</a:t>
            </a:r>
            <a:endParaRPr lang="en-US" sz="2400" dirty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31" y="682359"/>
            <a:ext cx="6468123" cy="564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90647" y="6400800"/>
            <a:ext cx="475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Wills (2011) Journal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of Computational and Graphical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Statistics 20:28-35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76200"/>
            <a:ext cx="4276442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8601" y="518299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>
                <a:latin typeface="+mj-lt"/>
              </a:rPr>
              <a:t>Proportion of flights canceled by day of the year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0647" y="6400800"/>
            <a:ext cx="475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Wills (2011) Journal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of Computational and Graphical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Statistics 20:28-35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8601" y="518299"/>
            <a:ext cx="2514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>
                <a:latin typeface="+mj-lt"/>
              </a:rPr>
              <a:t>Conditional formatting in Excel (under Home ribbon)</a:t>
            </a:r>
            <a:endParaRPr lang="en-US" sz="2400" dirty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04800"/>
            <a:ext cx="4410075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53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723900" y="878221"/>
            <a:ext cx="7391400" cy="545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Text annotations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75587" y="6172200"/>
            <a:ext cx="286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(2006)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Beautiful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evidence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p. 118</a:t>
            </a: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Original: Sagan (1977) The dragons of Eden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7179"/>
            <a:ext cx="8610600" cy="623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45596" y="6400800"/>
            <a:ext cx="259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(2006)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Beautiful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evidence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p. 119</a:t>
            </a:r>
          </a:p>
        </p:txBody>
      </p:sp>
    </p:spTree>
    <p:extLst>
      <p:ext uri="{BB962C8B-B14F-4D97-AF65-F5344CB8AC3E}">
        <p14:creationId xmlns:p14="http://schemas.microsoft.com/office/powerpoint/2010/main" val="514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Project drafts due in class 21 November for all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0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45596" y="6400800"/>
            <a:ext cx="259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(2006)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Beautiful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evidence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p. 120</a:t>
            </a:r>
          </a:p>
        </p:txBody>
      </p:sp>
    </p:spTree>
    <p:extLst>
      <p:ext uri="{BB962C8B-B14F-4D97-AF65-F5344CB8AC3E}">
        <p14:creationId xmlns:p14="http://schemas.microsoft.com/office/powerpoint/2010/main" val="51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63230" y="6400800"/>
            <a:ext cx="2580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2006)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Beautiful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evidence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p. 120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2084"/>
            <a:ext cx="9113422" cy="583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7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1184"/>
            <a:ext cx="6328606" cy="621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23137" y="6400800"/>
            <a:ext cx="3620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Redrawn from Worm et al. (2009) Science 325:578-585</a:t>
            </a:r>
          </a:p>
        </p:txBody>
      </p:sp>
    </p:spTree>
    <p:extLst>
      <p:ext uri="{BB962C8B-B14F-4D97-AF65-F5344CB8AC3E}">
        <p14:creationId xmlns:p14="http://schemas.microsoft.com/office/powerpoint/2010/main" val="1495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"/>
            <a:ext cx="637242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3137" y="6400800"/>
            <a:ext cx="3620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Redrawn from Worm et al. (2009) Science 325:578-585</a:t>
            </a:r>
          </a:p>
        </p:txBody>
      </p:sp>
    </p:spTree>
    <p:extLst>
      <p:ext uri="{BB962C8B-B14F-4D97-AF65-F5344CB8AC3E}">
        <p14:creationId xmlns:p14="http://schemas.microsoft.com/office/powerpoint/2010/main" val="23718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revor Branch\Documents\FISH507 R graphics\Lecture 6 colors and shades\Figs\Facebook connec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624899"/>
            <a:ext cx="9067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Creator</a:t>
            </a:r>
            <a:r>
              <a:rPr lang="en-US" dirty="0" smtClean="0"/>
              <a:t>, Paul Butler: “When </a:t>
            </a:r>
            <a:r>
              <a:rPr lang="en-US" dirty="0"/>
              <a:t>I tell people I used R, the reaction I get is roughly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 would expect if I told them I made it with </a:t>
            </a:r>
            <a:r>
              <a:rPr lang="en-US" dirty="0" smtClean="0"/>
              <a:t>Microsoft </a:t>
            </a:r>
            <a:r>
              <a:rPr lang="en-US" dirty="0"/>
              <a:t>Paint and a bottle of Jägermeister</a:t>
            </a:r>
            <a:r>
              <a:rPr lang="en-US" dirty="0" smtClean="0"/>
              <a:t>.” Plotted from most to least connected cities in order (</a:t>
            </a:r>
            <a:r>
              <a:rPr lang="en-US" dirty="0" err="1" smtClean="0"/>
              <a:t>overplotting</a:t>
            </a:r>
            <a:r>
              <a:rPr lang="en-US" dirty="0" smtClean="0"/>
              <a:t>), and used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colorRampPalette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(c("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black","blue","white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 </a:t>
            </a:r>
            <a:r>
              <a:rPr lang="en-US" dirty="0" smtClean="0"/>
              <a:t>to plot more connected cities in whiter color. Transparent colors did not work: too many lines and minimum transparency not enough. Random sample of 10 million pairs of friends.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36648" y="6400800"/>
            <a:ext cx="3907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http://paulbutler.org/archives/visualizing-facebook-friends/</a:t>
            </a:r>
          </a:p>
        </p:txBody>
      </p:sp>
      <p:pic>
        <p:nvPicPr>
          <p:cNvPr id="7171" name="Picture 3" descr="C:\Users\Trevor Branch\Documents\FISH507 R graphics\Lecture 6 colors and shades\Figs\250px-Jagermeister_bott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1828800" cy="265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Trevor Branch\Documents\FISH507 R graphics\Lecture 6 colors and shades\Figs\Facebook connections Pai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4888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9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revor Branch\Documents\2012 FISH507 R graphics\New for 2012\Monnahan 2dhist\uninformative_r_2dhist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49250"/>
            <a:ext cx="5822951" cy="58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726668"/>
            <a:ext cx="21845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Rate of increase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5400000" flipV="1">
            <a:off x="472816" y="2981741"/>
            <a:ext cx="23235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Carrying capacity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228600"/>
            <a:ext cx="476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Freaky Halloween posterior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9767" y="6400800"/>
            <a:ext cx="1644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Plot by Cole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Monnahan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5865167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library(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gplot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hist2d(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xvec,yvec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Tables vs. figures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Day (1998) “How to write and publish a scientific paper” Oryx Press, </a:t>
            </a:r>
            <a:r>
              <a:rPr lang="en-US" sz="2400" dirty="0"/>
              <a:t>Phoenix, AZ.</a:t>
            </a:r>
            <a:endParaRPr lang="en-US" sz="2400" dirty="0" smtClean="0"/>
          </a:p>
          <a:p>
            <a:r>
              <a:rPr lang="en-US" sz="2400" dirty="0" err="1" smtClean="0"/>
              <a:t>Tufte</a:t>
            </a:r>
            <a:r>
              <a:rPr lang="en-US" sz="2400" dirty="0" smtClean="0"/>
              <a:t> (1990) “Envisioning information” </a:t>
            </a:r>
            <a:r>
              <a:rPr lang="en-US" sz="2400" dirty="0"/>
              <a:t>Cheshire, CT: Graphics Press</a:t>
            </a:r>
            <a:endParaRPr lang="en-US" sz="2400" dirty="0" smtClean="0"/>
          </a:p>
          <a:p>
            <a:r>
              <a:rPr lang="en-US" sz="2400" dirty="0" err="1" smtClean="0"/>
              <a:t>Tufte</a:t>
            </a:r>
            <a:r>
              <a:rPr lang="en-US" sz="2400" dirty="0" smtClean="0"/>
              <a:t> (2006) “Beautiful evidence” </a:t>
            </a:r>
            <a:r>
              <a:rPr lang="en-US" sz="2400" dirty="0"/>
              <a:t>Cheshire, CT: Graphics Press</a:t>
            </a:r>
            <a:endParaRPr lang="en-US" sz="2400" dirty="0" smtClean="0"/>
          </a:p>
          <a:p>
            <a:r>
              <a:rPr lang="en-US" sz="2400" dirty="0" err="1" smtClean="0"/>
              <a:t>Gelman</a:t>
            </a:r>
            <a:r>
              <a:rPr lang="en-US" sz="2400" dirty="0"/>
              <a:t>, </a:t>
            </a:r>
            <a:r>
              <a:rPr lang="en-US" sz="2400" dirty="0" smtClean="0"/>
              <a:t>Andrew </a:t>
            </a:r>
            <a:r>
              <a:rPr lang="en-US" sz="2400" dirty="0"/>
              <a:t>(2011). Why tables are really much better than graphs. Journal of Computational and Graphical </a:t>
            </a:r>
            <a:r>
              <a:rPr lang="en-US" sz="2400" dirty="0" smtClean="0"/>
              <a:t>Statistics 20:3-7 [plus responses by William Briggs, Michael Friendly, Ernest Kwan, Howard </a:t>
            </a:r>
            <a:r>
              <a:rPr lang="en-US" sz="2400" dirty="0" err="1" smtClean="0"/>
              <a:t>Wainer</a:t>
            </a:r>
            <a:r>
              <a:rPr lang="en-US" sz="2400" dirty="0" smtClean="0"/>
              <a:t>, Graham Wills; and a rejoinder]</a:t>
            </a:r>
          </a:p>
          <a:p>
            <a:r>
              <a:rPr lang="en-US" sz="2400" dirty="0" smtClean="0"/>
              <a:t>Few </a:t>
            </a:r>
            <a:r>
              <a:rPr lang="en-US" sz="2400" dirty="0"/>
              <a:t>(2004) </a:t>
            </a:r>
            <a:r>
              <a:rPr lang="en-US" sz="2400" dirty="0" smtClean="0"/>
              <a:t>“Show </a:t>
            </a:r>
            <a:r>
              <a:rPr lang="en-US" sz="2400" dirty="0"/>
              <a:t>me the </a:t>
            </a:r>
            <a:r>
              <a:rPr lang="en-US" sz="2400" dirty="0" smtClean="0"/>
              <a:t>numbers” </a:t>
            </a:r>
            <a:r>
              <a:rPr lang="en-US" sz="2400" dirty="0"/>
              <a:t>Analytics Press, Oakland, </a:t>
            </a:r>
            <a:r>
              <a:rPr lang="en-US" sz="2400" dirty="0" smtClean="0"/>
              <a:t>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48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1164340" y="60026"/>
            <a:ext cx="6934199" cy="634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3958" y="6400800"/>
            <a:ext cx="39000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Day (2006)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How to write and publish a scientific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paper, p. 65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murders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t="40807"/>
          <a:stretch>
            <a:fillRect/>
          </a:stretch>
        </p:blipFill>
        <p:spPr bwMode="auto">
          <a:xfrm>
            <a:off x="136902" y="0"/>
            <a:ext cx="8915400" cy="599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5943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Courtroom </a:t>
            </a:r>
            <a:r>
              <a:rPr lang="en-US" dirty="0"/>
              <a:t>chart </a:t>
            </a:r>
            <a:r>
              <a:rPr lang="en-US" dirty="0" smtClean="0"/>
              <a:t>by reputed mobster John </a:t>
            </a:r>
            <a:r>
              <a:rPr lang="en-US" dirty="0" err="1"/>
              <a:t>Gotti's</a:t>
            </a:r>
            <a:r>
              <a:rPr lang="en-US" dirty="0"/>
              <a:t> </a:t>
            </a:r>
            <a:r>
              <a:rPr lang="en-US" dirty="0" smtClean="0"/>
              <a:t>lawyers, listing Government witnesses’ criminal </a:t>
            </a:r>
            <a:r>
              <a:rPr lang="en-US" dirty="0"/>
              <a:t>activities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00016" y="6400800"/>
            <a:ext cx="28439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(1990) Envisioning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information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, p. 31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Train </a:t>
            </a:r>
            <a:r>
              <a:rPr lang="en-US" sz="4000" dirty="0" smtClean="0"/>
              <a:t>timetables: </a:t>
            </a:r>
            <a:r>
              <a:rPr lang="en-US" sz="4000" dirty="0"/>
              <a:t>1396 numbers and periods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5486400" y="6400800"/>
            <a:ext cx="36576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(1990)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Envisioning information, p. 46-47</a:t>
            </a: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750300" cy="296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2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810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Train timetables: 619 characters (777 fewer)</a:t>
            </a:r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277675"/>
            <a:ext cx="6600825" cy="527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4038600" y="6019800"/>
            <a:ext cx="510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Keihin Express Line, Yokohama Station, 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Sagami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Tetsudo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Company, 1985 timetable, p. 76</a:t>
            </a:r>
          </a:p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Tufte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(1990)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Envisioning information, p. 46-47</a:t>
            </a:r>
          </a:p>
        </p:txBody>
      </p:sp>
    </p:spTree>
    <p:extLst>
      <p:ext uri="{BB962C8B-B14F-4D97-AF65-F5344CB8AC3E}">
        <p14:creationId xmlns:p14="http://schemas.microsoft.com/office/powerpoint/2010/main" val="34195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747</Words>
  <Application>Microsoft Office PowerPoint</Application>
  <PresentationFormat>On-screen Show (4:3)</PresentationFormat>
  <Paragraphs>67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Lecture 6: tables, text annotations, mathematical expressions, legends, custom axes</vt:lpstr>
      <vt:lpstr>Reminder</vt:lpstr>
      <vt:lpstr>PowerPoint Presentation</vt:lpstr>
      <vt:lpstr>PowerPoint Presentation</vt:lpstr>
      <vt:lpstr>Tables vs. figures</vt:lpstr>
      <vt:lpstr>PowerPoint Presentation</vt:lpstr>
      <vt:lpstr>PowerPoint Presentation</vt:lpstr>
      <vt:lpstr>Train timetables: 1396 numbers and periods</vt:lpstr>
      <vt:lpstr>Train timetables: 619 characters (777 fewer)</vt:lpstr>
      <vt:lpstr>PowerPoint Presentation</vt:lpstr>
      <vt:lpstr>PowerPoint Presentation</vt:lpstr>
      <vt:lpstr>Gelman (2011)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annotations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tables, mathematical expressions, custom axes</dc:title>
  <dc:creator>Trevor Branch</dc:creator>
  <cp:lastModifiedBy>Trevor Branch</cp:lastModifiedBy>
  <cp:revision>37</cp:revision>
  <dcterms:created xsi:type="dcterms:W3CDTF">2011-09-13T18:14:57Z</dcterms:created>
  <dcterms:modified xsi:type="dcterms:W3CDTF">2012-10-31T18:08:58Z</dcterms:modified>
</cp:coreProperties>
</file>